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8" r:id="rId4"/>
    <p:sldId id="265" r:id="rId5"/>
    <p:sldId id="259" r:id="rId6"/>
    <p:sldId id="261" r:id="rId7"/>
    <p:sldId id="262" r:id="rId8"/>
    <p:sldId id="266" r:id="rId9"/>
    <p:sldId id="271" r:id="rId10"/>
    <p:sldId id="267" r:id="rId11"/>
    <p:sldId id="268" r:id="rId12"/>
    <p:sldId id="269" r:id="rId13"/>
    <p:sldId id="270" r:id="rId14"/>
    <p:sldId id="274" r:id="rId15"/>
    <p:sldId id="272" r:id="rId16"/>
    <p:sldId id="273" r:id="rId17"/>
    <p:sldId id="279" r:id="rId18"/>
    <p:sldId id="278" r:id="rId19"/>
    <p:sldId id="277" r:id="rId20"/>
    <p:sldId id="276" r:id="rId21"/>
    <p:sldId id="275" r:id="rId22"/>
    <p:sldId id="280" r:id="rId23"/>
    <p:sldId id="281" r:id="rId24"/>
    <p:sldId id="282" r:id="rId25"/>
    <p:sldId id="283" r:id="rId26"/>
    <p:sldId id="284" r:id="rId27"/>
    <p:sldId id="285" r:id="rId28"/>
    <p:sldId id="291" r:id="rId29"/>
    <p:sldId id="292" r:id="rId30"/>
    <p:sldId id="293" r:id="rId31"/>
    <p:sldId id="286" r:id="rId32"/>
    <p:sldId id="287" r:id="rId33"/>
    <p:sldId id="288" r:id="rId34"/>
    <p:sldId id="289" r:id="rId35"/>
    <p:sldId id="294"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53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0F553FB-2E66-4EE1-A60A-E91DA878EB7E}"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2523DDD8-BFEC-408B-9CDB-B0BCFBD60696}" type="slidenum">
              <a:rPr lang="en-IN" smtClean="0"/>
              <a:t>‹#›</a:t>
            </a:fld>
            <a:endParaRPr lang="en-IN"/>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F553FB-2E66-4EE1-A60A-E91DA878EB7E}"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23DDD8-BFEC-408B-9CDB-B0BCFBD6069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F553FB-2E66-4EE1-A60A-E91DA878EB7E}"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23DDD8-BFEC-408B-9CDB-B0BCFBD6069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F553FB-2E66-4EE1-A60A-E91DA878EB7E}"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23DDD8-BFEC-408B-9CDB-B0BCFBD6069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0F553FB-2E66-4EE1-A60A-E91DA878EB7E}" type="datetimeFigureOut">
              <a:rPr lang="en-IN" smtClean="0"/>
              <a:t>27-11-2024</a:t>
            </a:fld>
            <a:endParaRPr lang="en-IN"/>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23DDD8-BFEC-408B-9CDB-B0BCFBD60696}" type="slidenum">
              <a:rPr lang="en-IN" smtClean="0"/>
              <a:t>‹#›</a:t>
            </a:fld>
            <a:endParaRPr lang="en-IN"/>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a:t>Click to edit Master title style</a:t>
            </a:r>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F553FB-2E66-4EE1-A60A-E91DA878EB7E}" type="datetimeFigureOut">
              <a:rPr lang="en-IN" smtClean="0"/>
              <a:t>27-11-2024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23DDD8-BFEC-408B-9CDB-B0BCFBD6069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F553FB-2E66-4EE1-A60A-E91DA878EB7E}" type="datetimeFigureOut">
              <a:rPr lang="en-IN" smtClean="0"/>
              <a:t>27-11-2024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523DDD8-BFEC-408B-9CDB-B0BCFBD6069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F553FB-2E66-4EE1-A60A-E91DA878EB7E}" type="datetimeFigureOut">
              <a:rPr lang="en-IN" smtClean="0"/>
              <a:t>27-11-2024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523DDD8-BFEC-408B-9CDB-B0BCFBD6069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20F553FB-2E66-4EE1-A60A-E91DA878EB7E}" type="datetimeFigureOut">
              <a:rPr lang="en-IN" smtClean="0"/>
              <a:t>27-11-2024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523DDD8-BFEC-408B-9CDB-B0BCFBD6069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F553FB-2E66-4EE1-A60A-E91DA878EB7E}" type="datetimeFigureOut">
              <a:rPr lang="en-IN" smtClean="0"/>
              <a:t>27-11-2024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23DDD8-BFEC-408B-9CDB-B0BCFBD60696}" type="slidenum">
              <a:rPr lang="en-IN" smtClean="0"/>
              <a:t>‹#›</a:t>
            </a:fld>
            <a:endParaRPr lang="en-IN"/>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20F553FB-2E66-4EE1-A60A-E91DA878EB7E}" type="datetimeFigureOut">
              <a:rPr lang="en-IN" smtClean="0"/>
              <a:t>27-11-2024</a:t>
            </a:fld>
            <a:endParaRPr lang="en-IN"/>
          </a:p>
        </p:txBody>
      </p:sp>
      <p:sp>
        <p:nvSpPr>
          <p:cNvPr id="7" name="Slide Number Placeholder 6"/>
          <p:cNvSpPr>
            <a:spLocks noGrp="1"/>
          </p:cNvSpPr>
          <p:nvPr>
            <p:ph type="sldNum" sz="quarter" idx="12"/>
          </p:nvPr>
        </p:nvSpPr>
        <p:spPr/>
        <p:txBody>
          <a:bodyPr/>
          <a:lstStyle/>
          <a:p>
            <a:fld id="{2523DDD8-BFEC-408B-9CDB-B0BCFBD60696}" type="slidenum">
              <a:rPr lang="en-IN" smtClean="0"/>
              <a:t>‹#›</a:t>
            </a:fld>
            <a:endParaRPr lang="en-IN"/>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20F553FB-2E66-4EE1-A60A-E91DA878EB7E}" type="datetimeFigureOut">
              <a:rPr lang="en-IN" smtClean="0"/>
              <a:t>27-11-2024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2523DDD8-BFEC-408B-9CDB-B0BCFBD60696}" type="slidenum">
              <a:rPr lang="en-IN" smtClean="0"/>
              <a:t>‹#›</a:t>
            </a:fld>
            <a:endParaRPr lang="en-IN"/>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taxadvisory.in/service/import-expor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404664"/>
            <a:ext cx="7711711" cy="2889442"/>
          </a:xfrm>
        </p:spPr>
        <p:txBody>
          <a:bodyPr>
            <a:normAutofit fontScale="90000"/>
          </a:bodyPr>
          <a:lstStyle/>
          <a:p>
            <a:r>
              <a:rPr lang="en-US" sz="4000" b="1" dirty="0"/>
              <a:t>Importance of food microbiology</a:t>
            </a:r>
            <a:br>
              <a:rPr lang="en-US" sz="4000" b="1" dirty="0"/>
            </a:br>
            <a:r>
              <a:rPr lang="en-US" dirty="0"/>
              <a:t>unit 3 </a:t>
            </a:r>
            <a:br>
              <a:rPr lang="en-US" dirty="0"/>
            </a:br>
            <a:r>
              <a:rPr lang="en-US" dirty="0"/>
              <a:t>biosafety</a:t>
            </a:r>
            <a:br>
              <a:rPr lang="en-US" sz="4000" b="1" dirty="0"/>
            </a:br>
            <a:endParaRPr lang="en-IN" sz="4000" b="1" dirty="0"/>
          </a:p>
        </p:txBody>
      </p:sp>
    </p:spTree>
    <p:extLst>
      <p:ext uri="{BB962C8B-B14F-4D97-AF65-F5344CB8AC3E}">
        <p14:creationId xmlns:p14="http://schemas.microsoft.com/office/powerpoint/2010/main" val="2500720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53599" y="116632"/>
            <a:ext cx="8805729" cy="6597352"/>
          </a:xfrm>
          <a:prstGeom prst="rect">
            <a:avLst/>
          </a:prstGeom>
        </p:spPr>
      </p:pic>
    </p:spTree>
    <p:extLst>
      <p:ext uri="{BB962C8B-B14F-4D97-AF65-F5344CB8AC3E}">
        <p14:creationId xmlns:p14="http://schemas.microsoft.com/office/powerpoint/2010/main" val="2402432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07504" y="188640"/>
            <a:ext cx="8856984" cy="6552728"/>
          </a:xfrm>
          <a:prstGeom prst="rect">
            <a:avLst/>
          </a:prstGeom>
        </p:spPr>
      </p:pic>
    </p:spTree>
    <p:extLst>
      <p:ext uri="{BB962C8B-B14F-4D97-AF65-F5344CB8AC3E}">
        <p14:creationId xmlns:p14="http://schemas.microsoft.com/office/powerpoint/2010/main" val="970780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4759" y="260648"/>
            <a:ext cx="8701055" cy="6480720"/>
          </a:xfrm>
          <a:prstGeom prst="rect">
            <a:avLst/>
          </a:prstGeom>
        </p:spPr>
      </p:pic>
    </p:spTree>
    <p:extLst>
      <p:ext uri="{BB962C8B-B14F-4D97-AF65-F5344CB8AC3E}">
        <p14:creationId xmlns:p14="http://schemas.microsoft.com/office/powerpoint/2010/main" val="3274205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79512" y="168801"/>
            <a:ext cx="8856984" cy="6689199"/>
          </a:xfrm>
          <a:prstGeom prst="rect">
            <a:avLst/>
          </a:prstGeom>
        </p:spPr>
      </p:pic>
    </p:spTree>
    <p:extLst>
      <p:ext uri="{BB962C8B-B14F-4D97-AF65-F5344CB8AC3E}">
        <p14:creationId xmlns:p14="http://schemas.microsoft.com/office/powerpoint/2010/main" val="695186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66126" y="188640"/>
            <a:ext cx="8857945" cy="6408712"/>
          </a:xfrm>
          <a:prstGeom prst="rect">
            <a:avLst/>
          </a:prstGeom>
        </p:spPr>
      </p:pic>
    </p:spTree>
    <p:extLst>
      <p:ext uri="{BB962C8B-B14F-4D97-AF65-F5344CB8AC3E}">
        <p14:creationId xmlns:p14="http://schemas.microsoft.com/office/powerpoint/2010/main" val="82459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323528" y="332656"/>
            <a:ext cx="8424936" cy="3816424"/>
          </a:xfrm>
          <a:prstGeom prst="rect">
            <a:avLst/>
          </a:prstGeom>
        </p:spPr>
      </p:pic>
      <p:sp>
        <p:nvSpPr>
          <p:cNvPr id="4" name="Rectangle 3"/>
          <p:cNvSpPr/>
          <p:nvPr/>
        </p:nvSpPr>
        <p:spPr>
          <a:xfrm>
            <a:off x="755576" y="4365104"/>
            <a:ext cx="7200800" cy="1200329"/>
          </a:xfrm>
          <a:prstGeom prst="rect">
            <a:avLst/>
          </a:prstGeom>
        </p:spPr>
        <p:txBody>
          <a:bodyPr wrap="square">
            <a:spAutoFit/>
          </a:bodyPr>
          <a:lstStyle/>
          <a:p>
            <a:r>
              <a:rPr lang="en-US" dirty="0"/>
              <a:t>As of October 2024, </a:t>
            </a:r>
            <a:r>
              <a:rPr lang="en-US" b="1" dirty="0"/>
              <a:t>Shri </a:t>
            </a:r>
            <a:r>
              <a:rPr lang="en-US" b="1" dirty="0" err="1"/>
              <a:t>Sudhansh</a:t>
            </a:r>
            <a:r>
              <a:rPr lang="en-US" b="1" dirty="0"/>
              <a:t> Pant </a:t>
            </a:r>
            <a:r>
              <a:rPr lang="en-US" dirty="0"/>
              <a:t>is the Chairman of the Food Safety and Standards Authority of India (FSSAI). He is also the Secretary of the Ministry of Health and Family Welfare, Government of India</a:t>
            </a:r>
            <a:endParaRPr lang="en-IN" dirty="0"/>
          </a:p>
        </p:txBody>
      </p:sp>
    </p:spTree>
    <p:extLst>
      <p:ext uri="{BB962C8B-B14F-4D97-AF65-F5344CB8AC3E}">
        <p14:creationId xmlns:p14="http://schemas.microsoft.com/office/powerpoint/2010/main" val="1850981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836178766"/>
              </p:ext>
            </p:extLst>
          </p:nvPr>
        </p:nvGraphicFramePr>
        <p:xfrm>
          <a:off x="323528" y="404813"/>
          <a:ext cx="8496944" cy="6125069"/>
        </p:xfrm>
        <a:graphic>
          <a:graphicData uri="http://schemas.openxmlformats.org/drawingml/2006/table">
            <a:tbl>
              <a:tblPr/>
              <a:tblGrid>
                <a:gridCol w="2124237">
                  <a:extLst>
                    <a:ext uri="{9D8B030D-6E8A-4147-A177-3AD203B41FA5}">
                      <a16:colId xmlns:a16="http://schemas.microsoft.com/office/drawing/2014/main" val="1537186313"/>
                    </a:ext>
                  </a:extLst>
                </a:gridCol>
                <a:gridCol w="6372707">
                  <a:extLst>
                    <a:ext uri="{9D8B030D-6E8A-4147-A177-3AD203B41FA5}">
                      <a16:colId xmlns:a16="http://schemas.microsoft.com/office/drawing/2014/main" val="2004163734"/>
                    </a:ext>
                  </a:extLst>
                </a:gridCol>
              </a:tblGrid>
              <a:tr h="1950169">
                <a:tc>
                  <a:txBody>
                    <a:bodyPr/>
                    <a:lstStyle/>
                    <a:p>
                      <a:pPr fontAlgn="t"/>
                      <a:r>
                        <a:rPr lang="en-IN" sz="2000" kern="1200" dirty="0">
                          <a:solidFill>
                            <a:srgbClr val="00B050"/>
                          </a:solidFill>
                          <a:effectLst/>
                          <a:latin typeface="+mj-lt"/>
                          <a:ea typeface="+mn-ea"/>
                          <a:cs typeface="+mn-cs"/>
                        </a:rPr>
                        <a:t>Appointment</a:t>
                      </a:r>
                    </a:p>
                  </a:txBody>
                  <a:tcPr marL="56092" marR="58429" marT="70115" marB="70115">
                    <a:lnL>
                      <a:noFill/>
                    </a:lnL>
                    <a:lnR>
                      <a:noFill/>
                    </a:lnR>
                    <a:lnT>
                      <a:noFill/>
                    </a:lnT>
                    <a:lnB>
                      <a:noFill/>
                    </a:lnB>
                    <a:solidFill>
                      <a:srgbClr val="FFFFFF"/>
                    </a:solidFill>
                  </a:tcPr>
                </a:tc>
                <a:tc>
                  <a:txBody>
                    <a:bodyPr/>
                    <a:lstStyle/>
                    <a:p>
                      <a:pPr fontAlgn="t"/>
                      <a:r>
                        <a:rPr lang="en-US" sz="2000" kern="1200" dirty="0">
                          <a:solidFill>
                            <a:srgbClr val="00B0F0"/>
                          </a:solidFill>
                          <a:effectLst/>
                          <a:latin typeface="+mj-lt"/>
                          <a:ea typeface="+mn-ea"/>
                          <a:cs typeface="+mn-cs"/>
                        </a:rPr>
                        <a:t>The central government appoints the chairperson, who is a non-executive member. The chairperson must have held or currently hold the position of Secretary to the Government of India or higher.</a:t>
                      </a:r>
                    </a:p>
                  </a:txBody>
                  <a:tcPr marL="58429" marR="56092" marT="70115" marB="70115">
                    <a:lnL>
                      <a:noFill/>
                    </a:lnL>
                    <a:lnR>
                      <a:noFill/>
                    </a:lnR>
                    <a:lnT>
                      <a:noFill/>
                    </a:lnT>
                    <a:lnB>
                      <a:noFill/>
                    </a:lnB>
                    <a:solidFill>
                      <a:srgbClr val="FFFFFF"/>
                    </a:solidFill>
                  </a:tcPr>
                </a:tc>
                <a:extLst>
                  <a:ext uri="{0D108BD9-81ED-4DB2-BD59-A6C34878D82A}">
                    <a16:rowId xmlns:a16="http://schemas.microsoft.com/office/drawing/2014/main" val="2397085080"/>
                  </a:ext>
                </a:extLst>
              </a:tr>
              <a:tr h="870075">
                <a:tc>
                  <a:txBody>
                    <a:bodyPr/>
                    <a:lstStyle/>
                    <a:p>
                      <a:pPr fontAlgn="t"/>
                      <a:r>
                        <a:rPr lang="en-IN" sz="2000" kern="1200" dirty="0">
                          <a:solidFill>
                            <a:srgbClr val="00B050"/>
                          </a:solidFill>
                          <a:effectLst/>
                          <a:latin typeface="+mj-lt"/>
                          <a:ea typeface="+mn-ea"/>
                          <a:cs typeface="+mn-cs"/>
                        </a:rPr>
                        <a:t>Other members</a:t>
                      </a:r>
                    </a:p>
                  </a:txBody>
                  <a:tcPr marL="56092" marR="58429" marT="70115" marB="70115">
                    <a:lnL>
                      <a:noFill/>
                    </a:lnL>
                    <a:lnR>
                      <a:noFill/>
                    </a:lnR>
                    <a:lnT>
                      <a:noFill/>
                    </a:lnT>
                    <a:lnB>
                      <a:noFill/>
                    </a:lnB>
                    <a:solidFill>
                      <a:srgbClr val="FFFFFF"/>
                    </a:solidFill>
                  </a:tcPr>
                </a:tc>
                <a:tc>
                  <a:txBody>
                    <a:bodyPr/>
                    <a:lstStyle/>
                    <a:p>
                      <a:pPr fontAlgn="t"/>
                      <a:r>
                        <a:rPr lang="en-US" sz="2000" kern="1200" dirty="0">
                          <a:solidFill>
                            <a:srgbClr val="00B0F0"/>
                          </a:solidFill>
                          <a:effectLst/>
                          <a:latin typeface="+mj-lt"/>
                          <a:ea typeface="+mn-ea"/>
                          <a:cs typeface="+mn-cs"/>
                        </a:rPr>
                        <a:t>The FSSAI also has 22 other members, including at least one-third women.</a:t>
                      </a:r>
                    </a:p>
                  </a:txBody>
                  <a:tcPr marL="58429" marR="56092" marT="70115" marB="70115">
                    <a:lnL>
                      <a:noFill/>
                    </a:lnL>
                    <a:lnR>
                      <a:noFill/>
                    </a:lnR>
                    <a:lnT>
                      <a:noFill/>
                    </a:lnT>
                    <a:lnB>
                      <a:noFill/>
                    </a:lnB>
                    <a:solidFill>
                      <a:srgbClr val="FFFFFF"/>
                    </a:solidFill>
                  </a:tcPr>
                </a:tc>
                <a:extLst>
                  <a:ext uri="{0D108BD9-81ED-4DB2-BD59-A6C34878D82A}">
                    <a16:rowId xmlns:a16="http://schemas.microsoft.com/office/drawing/2014/main" val="870135346"/>
                  </a:ext>
                </a:extLst>
              </a:tr>
              <a:tr h="690060">
                <a:tc>
                  <a:txBody>
                    <a:bodyPr/>
                    <a:lstStyle/>
                    <a:p>
                      <a:pPr fontAlgn="t"/>
                      <a:r>
                        <a:rPr lang="en-IN" sz="2000" kern="1200" dirty="0">
                          <a:solidFill>
                            <a:srgbClr val="00B050"/>
                          </a:solidFill>
                          <a:effectLst/>
                          <a:latin typeface="+mj-lt"/>
                          <a:ea typeface="+mn-ea"/>
                          <a:cs typeface="+mn-cs"/>
                        </a:rPr>
                        <a:t>Headquarters</a:t>
                      </a:r>
                    </a:p>
                  </a:txBody>
                  <a:tcPr marL="56092" marR="58429" marT="70115" marB="70115">
                    <a:lnL>
                      <a:noFill/>
                    </a:lnL>
                    <a:lnR>
                      <a:noFill/>
                    </a:lnR>
                    <a:lnT>
                      <a:noFill/>
                    </a:lnT>
                    <a:lnB>
                      <a:noFill/>
                    </a:lnB>
                    <a:solidFill>
                      <a:srgbClr val="FFFFFF"/>
                    </a:solidFill>
                  </a:tcPr>
                </a:tc>
                <a:tc>
                  <a:txBody>
                    <a:bodyPr/>
                    <a:lstStyle/>
                    <a:p>
                      <a:pPr fontAlgn="t"/>
                      <a:r>
                        <a:rPr lang="en-US" sz="2000" kern="1200">
                          <a:solidFill>
                            <a:srgbClr val="00B0F0"/>
                          </a:solidFill>
                          <a:effectLst/>
                          <a:latin typeface="+mj-lt"/>
                          <a:ea typeface="+mn-ea"/>
                          <a:cs typeface="+mn-cs"/>
                        </a:rPr>
                        <a:t>The FSSAI is headquartered in New Delhi.</a:t>
                      </a:r>
                    </a:p>
                  </a:txBody>
                  <a:tcPr marL="58429" marR="56092" marT="70115" marB="70115">
                    <a:lnL>
                      <a:noFill/>
                    </a:lnL>
                    <a:lnR>
                      <a:noFill/>
                    </a:lnR>
                    <a:lnT>
                      <a:noFill/>
                    </a:lnT>
                    <a:lnB>
                      <a:noFill/>
                    </a:lnB>
                    <a:solidFill>
                      <a:srgbClr val="FFFFFF"/>
                    </a:solidFill>
                  </a:tcPr>
                </a:tc>
                <a:extLst>
                  <a:ext uri="{0D108BD9-81ED-4DB2-BD59-A6C34878D82A}">
                    <a16:rowId xmlns:a16="http://schemas.microsoft.com/office/drawing/2014/main" val="1922245742"/>
                  </a:ext>
                </a:extLst>
              </a:tr>
              <a:tr h="1050091">
                <a:tc>
                  <a:txBody>
                    <a:bodyPr/>
                    <a:lstStyle/>
                    <a:p>
                      <a:pPr fontAlgn="t"/>
                      <a:r>
                        <a:rPr lang="en-IN" sz="2000" kern="1200" dirty="0">
                          <a:solidFill>
                            <a:srgbClr val="00B050"/>
                          </a:solidFill>
                          <a:effectLst/>
                          <a:latin typeface="+mj-lt"/>
                          <a:ea typeface="+mn-ea"/>
                          <a:cs typeface="+mn-cs"/>
                        </a:rPr>
                        <a:t>Regional offices</a:t>
                      </a:r>
                    </a:p>
                  </a:txBody>
                  <a:tcPr marL="56092" marR="58429" marT="70115" marB="70115">
                    <a:lnL>
                      <a:noFill/>
                    </a:lnL>
                    <a:lnR>
                      <a:noFill/>
                    </a:lnR>
                    <a:lnT>
                      <a:noFill/>
                    </a:lnT>
                    <a:lnB>
                      <a:noFill/>
                    </a:lnB>
                    <a:solidFill>
                      <a:srgbClr val="FFFFFF"/>
                    </a:solidFill>
                  </a:tcPr>
                </a:tc>
                <a:tc>
                  <a:txBody>
                    <a:bodyPr/>
                    <a:lstStyle/>
                    <a:p>
                      <a:pPr fontAlgn="t"/>
                      <a:r>
                        <a:rPr lang="en-IN" sz="2000" kern="1200" dirty="0">
                          <a:solidFill>
                            <a:srgbClr val="00B0F0"/>
                          </a:solidFill>
                          <a:effectLst/>
                          <a:latin typeface="+mj-lt"/>
                          <a:ea typeface="+mn-ea"/>
                          <a:cs typeface="+mn-cs"/>
                        </a:rPr>
                        <a:t>The FSSAI has regional offices in Delhi, Guwahati, Mumbai, Kolkata, Cochin, and Chennai.</a:t>
                      </a:r>
                    </a:p>
                  </a:txBody>
                  <a:tcPr marL="58429" marR="56092" marT="70115" marB="70115">
                    <a:lnL>
                      <a:noFill/>
                    </a:lnL>
                    <a:lnR>
                      <a:noFill/>
                    </a:lnR>
                    <a:lnT>
                      <a:noFill/>
                    </a:lnT>
                    <a:lnB>
                      <a:noFill/>
                    </a:lnB>
                    <a:solidFill>
                      <a:srgbClr val="FFFFFF"/>
                    </a:solidFill>
                  </a:tcPr>
                </a:tc>
                <a:extLst>
                  <a:ext uri="{0D108BD9-81ED-4DB2-BD59-A6C34878D82A}">
                    <a16:rowId xmlns:a16="http://schemas.microsoft.com/office/drawing/2014/main" val="3991481587"/>
                  </a:ext>
                </a:extLst>
              </a:tr>
              <a:tr h="1050091">
                <a:tc>
                  <a:txBody>
                    <a:bodyPr/>
                    <a:lstStyle/>
                    <a:p>
                      <a:pPr fontAlgn="t"/>
                      <a:r>
                        <a:rPr lang="en-IN" sz="2000" kern="1200" dirty="0">
                          <a:solidFill>
                            <a:srgbClr val="00B050"/>
                          </a:solidFill>
                          <a:effectLst/>
                          <a:latin typeface="+mj-lt"/>
                          <a:ea typeface="+mn-ea"/>
                          <a:cs typeface="+mn-cs"/>
                        </a:rPr>
                        <a:t>Laboratories</a:t>
                      </a:r>
                    </a:p>
                  </a:txBody>
                  <a:tcPr marL="56092" marR="58429" marT="70115" marB="70115">
                    <a:lnL>
                      <a:noFill/>
                    </a:lnL>
                    <a:lnR>
                      <a:noFill/>
                    </a:lnR>
                    <a:lnT>
                      <a:noFill/>
                    </a:lnT>
                    <a:lnB>
                      <a:noFill/>
                    </a:lnB>
                    <a:solidFill>
                      <a:srgbClr val="FFFFFF"/>
                    </a:solidFill>
                  </a:tcPr>
                </a:tc>
                <a:tc>
                  <a:txBody>
                    <a:bodyPr/>
                    <a:lstStyle/>
                    <a:p>
                      <a:pPr fontAlgn="t"/>
                      <a:r>
                        <a:rPr lang="en-US" sz="2000" kern="1200" dirty="0">
                          <a:solidFill>
                            <a:srgbClr val="00B0F0"/>
                          </a:solidFill>
                          <a:effectLst/>
                          <a:latin typeface="+mj-lt"/>
                          <a:ea typeface="+mn-ea"/>
                          <a:cs typeface="+mn-cs"/>
                        </a:rPr>
                        <a:t>The FSSAI has 22 referral laboratories, 72 state/UT laboratories, and 112 NABL accredited private laboratories.</a:t>
                      </a:r>
                    </a:p>
                  </a:txBody>
                  <a:tcPr marL="58429" marR="56092" marT="70115" marB="70115">
                    <a:lnL>
                      <a:noFill/>
                    </a:lnL>
                    <a:lnR>
                      <a:noFill/>
                    </a:lnR>
                    <a:lnT>
                      <a:noFill/>
                    </a:lnT>
                    <a:lnB>
                      <a:noFill/>
                    </a:lnB>
                    <a:solidFill>
                      <a:srgbClr val="FFFFFF"/>
                    </a:solidFill>
                  </a:tcPr>
                </a:tc>
                <a:extLst>
                  <a:ext uri="{0D108BD9-81ED-4DB2-BD59-A6C34878D82A}">
                    <a16:rowId xmlns:a16="http://schemas.microsoft.com/office/drawing/2014/main" val="405006606"/>
                  </a:ext>
                </a:extLst>
              </a:tr>
              <a:tr h="510044">
                <a:tc>
                  <a:txBody>
                    <a:bodyPr/>
                    <a:lstStyle/>
                    <a:p>
                      <a:pPr fontAlgn="t"/>
                      <a:r>
                        <a:rPr lang="en-IN" sz="2000" kern="1200" dirty="0">
                          <a:solidFill>
                            <a:srgbClr val="00B050"/>
                          </a:solidFill>
                          <a:effectLst/>
                          <a:latin typeface="+mj-lt"/>
                          <a:ea typeface="+mn-ea"/>
                          <a:cs typeface="+mn-cs"/>
                        </a:rPr>
                        <a:t>Enforcement</a:t>
                      </a:r>
                    </a:p>
                  </a:txBody>
                  <a:tcPr marL="56092" marR="58429" marT="70115" marB="70115">
                    <a:lnL>
                      <a:noFill/>
                    </a:lnL>
                    <a:lnR>
                      <a:noFill/>
                    </a:lnR>
                    <a:lnT>
                      <a:noFill/>
                    </a:lnT>
                    <a:lnB>
                      <a:noFill/>
                    </a:lnB>
                    <a:solidFill>
                      <a:srgbClr val="FFFFFF"/>
                    </a:solidFill>
                  </a:tcPr>
                </a:tc>
                <a:tc>
                  <a:txBody>
                    <a:bodyPr/>
                    <a:lstStyle/>
                    <a:p>
                      <a:pPr fontAlgn="t"/>
                      <a:r>
                        <a:rPr lang="en-US" sz="2000" kern="1200" dirty="0">
                          <a:solidFill>
                            <a:srgbClr val="00B0F0"/>
                          </a:solidFill>
                          <a:effectLst/>
                          <a:latin typeface="+mj-lt"/>
                          <a:ea typeface="+mn-ea"/>
                          <a:cs typeface="+mn-cs"/>
                        </a:rPr>
                        <a:t>Food Safety Officers enforce FSSAI provisions.</a:t>
                      </a:r>
                    </a:p>
                  </a:txBody>
                  <a:tcPr marL="58429" marR="56092" marT="70115" marB="70115">
                    <a:lnL>
                      <a:noFill/>
                    </a:lnL>
                    <a:lnR>
                      <a:noFill/>
                    </a:lnR>
                    <a:lnT>
                      <a:noFill/>
                    </a:lnT>
                    <a:lnB>
                      <a:noFill/>
                    </a:lnB>
                    <a:solidFill>
                      <a:srgbClr val="FFFFFF"/>
                    </a:solidFill>
                  </a:tcPr>
                </a:tc>
                <a:extLst>
                  <a:ext uri="{0D108BD9-81ED-4DB2-BD59-A6C34878D82A}">
                    <a16:rowId xmlns:a16="http://schemas.microsoft.com/office/drawing/2014/main" val="2929889284"/>
                  </a:ext>
                </a:extLst>
              </a:tr>
            </a:tbl>
          </a:graphicData>
        </a:graphic>
      </p:graphicFrame>
    </p:spTree>
    <p:extLst>
      <p:ext uri="{BB962C8B-B14F-4D97-AF65-F5344CB8AC3E}">
        <p14:creationId xmlns:p14="http://schemas.microsoft.com/office/powerpoint/2010/main" val="2759190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2564904"/>
            <a:ext cx="8229600" cy="2520280"/>
          </a:xfrm>
        </p:spPr>
        <p:txBody>
          <a:bodyPr/>
          <a:lstStyle/>
          <a:p>
            <a:pPr algn="just"/>
            <a:r>
              <a:rPr lang="en-US" sz="2800" dirty="0">
                <a:solidFill>
                  <a:srgbClr val="00B050"/>
                </a:solidFill>
              </a:rPr>
              <a:t>The FSSAI is a statutory body established under the Food Safety and Standards Act, 2006. It's responsible for protecting and promoting public health through the regulation and supervision of food safety</a:t>
            </a:r>
            <a:r>
              <a:rPr lang="en-US" dirty="0">
                <a:solidFill>
                  <a:srgbClr val="00B050"/>
                </a:solidFill>
              </a:rPr>
              <a:t>.</a:t>
            </a:r>
            <a:endParaRPr lang="en-IN" dirty="0">
              <a:solidFill>
                <a:srgbClr val="00B050"/>
              </a:solidFill>
            </a:endParaRPr>
          </a:p>
        </p:txBody>
      </p:sp>
    </p:spTree>
    <p:extLst>
      <p:ext uri="{BB962C8B-B14F-4D97-AF65-F5344CB8AC3E}">
        <p14:creationId xmlns:p14="http://schemas.microsoft.com/office/powerpoint/2010/main" val="2682729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308942" y="332656"/>
            <a:ext cx="8645727" cy="6307556"/>
          </a:xfrm>
          <a:prstGeom prst="rect">
            <a:avLst/>
          </a:prstGeom>
        </p:spPr>
      </p:pic>
    </p:spTree>
    <p:extLst>
      <p:ext uri="{BB962C8B-B14F-4D97-AF65-F5344CB8AC3E}">
        <p14:creationId xmlns:p14="http://schemas.microsoft.com/office/powerpoint/2010/main" val="296726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357146" y="404664"/>
            <a:ext cx="8463326" cy="6185956"/>
          </a:xfrm>
          <a:prstGeom prst="rect">
            <a:avLst/>
          </a:prstGeom>
        </p:spPr>
      </p:pic>
    </p:spTree>
    <p:extLst>
      <p:ext uri="{BB962C8B-B14F-4D97-AF65-F5344CB8AC3E}">
        <p14:creationId xmlns:p14="http://schemas.microsoft.com/office/powerpoint/2010/main" val="222083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endParaRPr lang="en-IN" dirty="0"/>
          </a:p>
        </p:txBody>
      </p:sp>
      <p:sp>
        <p:nvSpPr>
          <p:cNvPr id="3" name="Content Placeholder 2"/>
          <p:cNvSpPr>
            <a:spLocks noGrp="1"/>
          </p:cNvSpPr>
          <p:nvPr>
            <p:ph idx="1"/>
          </p:nvPr>
        </p:nvSpPr>
        <p:spPr/>
        <p:txBody>
          <a:bodyPr/>
          <a:lstStyle/>
          <a:p>
            <a:pPr marL="114300" indent="0" algn="just">
              <a:buNone/>
            </a:pPr>
            <a:r>
              <a:rPr lang="en-IN" b="1" dirty="0"/>
              <a:t>Food microbiology </a:t>
            </a:r>
            <a:r>
              <a:rPr lang="en-IN" dirty="0"/>
              <a:t>is a branch of microbiology that deals with microorganisms present in food, their interactions, and their impact on food quality, safety, and shelf life. </a:t>
            </a:r>
          </a:p>
          <a:p>
            <a:endParaRPr lang="en-IN" dirty="0"/>
          </a:p>
        </p:txBody>
      </p:sp>
    </p:spTree>
    <p:extLst>
      <p:ext uri="{BB962C8B-B14F-4D97-AF65-F5344CB8AC3E}">
        <p14:creationId xmlns:p14="http://schemas.microsoft.com/office/powerpoint/2010/main" val="749056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52316" y="260648"/>
            <a:ext cx="8830651" cy="6455494"/>
          </a:xfrm>
          <a:prstGeom prst="rect">
            <a:avLst/>
          </a:prstGeom>
        </p:spPr>
      </p:pic>
    </p:spTree>
    <p:extLst>
      <p:ext uri="{BB962C8B-B14F-4D97-AF65-F5344CB8AC3E}">
        <p14:creationId xmlns:p14="http://schemas.microsoft.com/office/powerpoint/2010/main" val="3402685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323528" y="332656"/>
            <a:ext cx="8631981" cy="6410943"/>
          </a:xfrm>
          <a:prstGeom prst="rect">
            <a:avLst/>
          </a:prstGeom>
        </p:spPr>
      </p:pic>
    </p:spTree>
    <p:extLst>
      <p:ext uri="{BB962C8B-B14F-4D97-AF65-F5344CB8AC3E}">
        <p14:creationId xmlns:p14="http://schemas.microsoft.com/office/powerpoint/2010/main" val="3726991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1520" y="260648"/>
            <a:ext cx="8691381" cy="6369757"/>
          </a:xfrm>
          <a:prstGeom prst="rect">
            <a:avLst/>
          </a:prstGeom>
        </p:spPr>
      </p:pic>
    </p:spTree>
    <p:extLst>
      <p:ext uri="{BB962C8B-B14F-4D97-AF65-F5344CB8AC3E}">
        <p14:creationId xmlns:p14="http://schemas.microsoft.com/office/powerpoint/2010/main" val="285023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92398" y="188640"/>
            <a:ext cx="8624724" cy="6523299"/>
          </a:xfrm>
          <a:prstGeom prst="rect">
            <a:avLst/>
          </a:prstGeom>
        </p:spPr>
      </p:pic>
    </p:spTree>
    <p:extLst>
      <p:ext uri="{BB962C8B-B14F-4D97-AF65-F5344CB8AC3E}">
        <p14:creationId xmlns:p14="http://schemas.microsoft.com/office/powerpoint/2010/main" val="3712093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95870" y="260648"/>
            <a:ext cx="8679814" cy="6475667"/>
          </a:xfrm>
          <a:prstGeom prst="rect">
            <a:avLst/>
          </a:prstGeom>
        </p:spPr>
      </p:pic>
    </p:spTree>
    <p:extLst>
      <p:ext uri="{BB962C8B-B14F-4D97-AF65-F5344CB8AC3E}">
        <p14:creationId xmlns:p14="http://schemas.microsoft.com/office/powerpoint/2010/main" val="182242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9300"/>
          <a:stretch/>
        </p:blipFill>
        <p:spPr>
          <a:xfrm>
            <a:off x="179512" y="260648"/>
            <a:ext cx="8665802" cy="6389787"/>
          </a:xfrm>
          <a:prstGeom prst="rect">
            <a:avLst/>
          </a:prstGeom>
        </p:spPr>
      </p:pic>
    </p:spTree>
    <p:extLst>
      <p:ext uri="{BB962C8B-B14F-4D97-AF65-F5344CB8AC3E}">
        <p14:creationId xmlns:p14="http://schemas.microsoft.com/office/powerpoint/2010/main" val="3368868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99898" y="332656"/>
            <a:ext cx="8692582" cy="6501775"/>
          </a:xfrm>
          <a:prstGeom prst="rect">
            <a:avLst/>
          </a:prstGeom>
        </p:spPr>
      </p:pic>
    </p:spTree>
    <p:extLst>
      <p:ext uri="{BB962C8B-B14F-4D97-AF65-F5344CB8AC3E}">
        <p14:creationId xmlns:p14="http://schemas.microsoft.com/office/powerpoint/2010/main" val="1315499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51520" y="260648"/>
            <a:ext cx="8604242" cy="6395254"/>
          </a:xfrm>
          <a:prstGeom prst="rect">
            <a:avLst/>
          </a:prstGeom>
        </p:spPr>
      </p:pic>
    </p:spTree>
    <p:extLst>
      <p:ext uri="{BB962C8B-B14F-4D97-AF65-F5344CB8AC3E}">
        <p14:creationId xmlns:p14="http://schemas.microsoft.com/office/powerpoint/2010/main" val="1864445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LICENSES</a:t>
            </a:r>
          </a:p>
        </p:txBody>
      </p:sp>
      <p:sp>
        <p:nvSpPr>
          <p:cNvPr id="4" name="Content Placeholder 3"/>
          <p:cNvSpPr>
            <a:spLocks noGrp="1"/>
          </p:cNvSpPr>
          <p:nvPr>
            <p:ph idx="1"/>
          </p:nvPr>
        </p:nvSpPr>
        <p:spPr/>
        <p:txBody>
          <a:bodyPr>
            <a:normAutofit fontScale="70000" lnSpcReduction="20000"/>
          </a:bodyPr>
          <a:lstStyle/>
          <a:p>
            <a:r>
              <a:rPr lang="en-US" dirty="0"/>
              <a:t>If you want to know How To Get FSSAI License in India, then you must know these three types of licenses.</a:t>
            </a:r>
          </a:p>
          <a:p>
            <a:endParaRPr lang="en-US" dirty="0"/>
          </a:p>
          <a:p>
            <a:pPr marL="114300" indent="0">
              <a:buNone/>
            </a:pPr>
            <a:endParaRPr lang="en-US" dirty="0"/>
          </a:p>
          <a:p>
            <a:r>
              <a:rPr lang="en-US" dirty="0"/>
              <a:t>Generally, FSSAI Registration or License is based on business volume and business establishment. Depending on different factors like Installed capacity, Turnover and Location the Applicants establishments can be eligible for three different Licenses.</a:t>
            </a:r>
          </a:p>
          <a:p>
            <a:endParaRPr lang="en-IN" dirty="0"/>
          </a:p>
          <a:p>
            <a:endParaRPr lang="en-US" dirty="0"/>
          </a:p>
          <a:p>
            <a:r>
              <a:rPr lang="en-US" b="1" dirty="0"/>
              <a:t>Basic</a:t>
            </a:r>
            <a:r>
              <a:rPr lang="en-US" dirty="0"/>
              <a:t> </a:t>
            </a:r>
            <a:r>
              <a:rPr lang="en-US" b="1" dirty="0"/>
              <a:t>License: </a:t>
            </a:r>
            <a:r>
              <a:rPr lang="en-US" dirty="0"/>
              <a:t>Basic License is issued by the State Government to the small (manufacturers, storage units, transporters, marketers, and distributors). This License is generally issued to a company with an annual yield of not more than </a:t>
            </a:r>
            <a:r>
              <a:rPr lang="en-US" dirty="0" err="1"/>
              <a:t>Rs</a:t>
            </a:r>
            <a:r>
              <a:rPr lang="en-US" dirty="0"/>
              <a:t> 12,00,000.</a:t>
            </a:r>
          </a:p>
          <a:p>
            <a:r>
              <a:rPr lang="en-US" b="1" dirty="0"/>
              <a:t>Note</a:t>
            </a:r>
            <a:r>
              <a:rPr lang="en-US" dirty="0"/>
              <a:t>: This License is issued for a period of a minimum of 1 year and a maximum of 5 years.</a:t>
            </a:r>
          </a:p>
          <a:p>
            <a:endParaRPr lang="en-US" dirty="0"/>
          </a:p>
          <a:p>
            <a:pPr marL="114300" indent="0">
              <a:buNone/>
            </a:pPr>
            <a:endParaRPr lang="en-US" dirty="0"/>
          </a:p>
          <a:p>
            <a:endParaRPr lang="en-IN" dirty="0"/>
          </a:p>
        </p:txBody>
      </p:sp>
    </p:spTree>
    <p:extLst>
      <p:ext uri="{BB962C8B-B14F-4D97-AF65-F5344CB8AC3E}">
        <p14:creationId xmlns:p14="http://schemas.microsoft.com/office/powerpoint/2010/main" val="4266809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normAutofit/>
          </a:bodyPr>
          <a:lstStyle/>
          <a:p>
            <a:r>
              <a:rPr lang="en-US" b="1" dirty="0"/>
              <a:t>State</a:t>
            </a:r>
            <a:r>
              <a:rPr lang="en-US" dirty="0"/>
              <a:t> </a:t>
            </a:r>
            <a:r>
              <a:rPr lang="en-US" b="1" dirty="0"/>
              <a:t>License: </a:t>
            </a:r>
            <a:r>
              <a:rPr lang="en-US" dirty="0"/>
              <a:t>This License is generally issued for SMEs like Transporters, Storage Houses, Distributors, and Marketers, etc. The company involved in the food business must have its business operations in one state. The company should have an annual yield of </a:t>
            </a:r>
            <a:r>
              <a:rPr lang="en-US" dirty="0" err="1"/>
              <a:t>Rs</a:t>
            </a:r>
            <a:r>
              <a:rPr lang="en-US" dirty="0"/>
              <a:t> 12, 00,000.</a:t>
            </a:r>
          </a:p>
          <a:p>
            <a:endParaRPr lang="en-US" b="1" dirty="0"/>
          </a:p>
          <a:p>
            <a:r>
              <a:rPr lang="en-US" b="1" dirty="0"/>
              <a:t>Note</a:t>
            </a:r>
            <a:r>
              <a:rPr lang="en-US" dirty="0"/>
              <a:t>: This License is issued by the state government for a minimum of 1 year and a maximum of 5 years.</a:t>
            </a:r>
          </a:p>
          <a:p>
            <a:r>
              <a:rPr lang="en-US" dirty="0"/>
              <a:t>    </a:t>
            </a:r>
          </a:p>
        </p:txBody>
      </p:sp>
    </p:spTree>
    <p:extLst>
      <p:ext uri="{BB962C8B-B14F-4D97-AF65-F5344CB8AC3E}">
        <p14:creationId xmlns:p14="http://schemas.microsoft.com/office/powerpoint/2010/main" val="316993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200" b="1" dirty="0"/>
              <a:t>general principles of food microbiology</a:t>
            </a:r>
            <a:endParaRPr lang="en-IN" b="1" dirty="0"/>
          </a:p>
        </p:txBody>
      </p:sp>
      <p:sp>
        <p:nvSpPr>
          <p:cNvPr id="3" name="Content Placeholder 2"/>
          <p:cNvSpPr>
            <a:spLocks noGrp="1"/>
          </p:cNvSpPr>
          <p:nvPr>
            <p:ph idx="1"/>
          </p:nvPr>
        </p:nvSpPr>
        <p:spPr/>
        <p:txBody>
          <a:bodyPr>
            <a:normAutofit fontScale="92500" lnSpcReduction="20000"/>
          </a:bodyPr>
          <a:lstStyle/>
          <a:p>
            <a:pPr marL="114300" indent="0" algn="just">
              <a:buNone/>
            </a:pPr>
            <a:r>
              <a:rPr lang="en-IN" b="1" dirty="0"/>
              <a:t>1.Microbial Growth:  </a:t>
            </a:r>
            <a:r>
              <a:rPr lang="en-IN" dirty="0"/>
              <a:t>Microorganisms require specific conditions to grow and reproduce, including nutrients, pH, temperature, and water activity (aw). Understanding these factors helps in controlling microbial growth in food.</a:t>
            </a:r>
          </a:p>
          <a:p>
            <a:pPr marL="114300" indent="0" algn="just">
              <a:buNone/>
            </a:pPr>
            <a:endParaRPr lang="en-IN" dirty="0"/>
          </a:p>
          <a:p>
            <a:pPr marL="114300" indent="0" algn="just">
              <a:buNone/>
            </a:pPr>
            <a:r>
              <a:rPr lang="en-IN" b="1" dirty="0"/>
              <a:t>2.Types of Microorganisms:  </a:t>
            </a:r>
            <a:r>
              <a:rPr lang="en-IN" dirty="0"/>
              <a:t>Common types of microorganisms in food include bacteria, yeasts, </a:t>
            </a:r>
            <a:r>
              <a:rPr lang="en-IN" dirty="0" err="1"/>
              <a:t>molds</a:t>
            </a:r>
            <a:r>
              <a:rPr lang="en-IN" dirty="0"/>
              <a:t>, and viruses. Each has different growth requirements and impacts food differently.</a:t>
            </a:r>
          </a:p>
          <a:p>
            <a:pPr algn="just"/>
            <a:endParaRPr lang="en-IN" dirty="0"/>
          </a:p>
          <a:p>
            <a:pPr marL="114300" indent="0" algn="just">
              <a:buNone/>
            </a:pPr>
            <a:r>
              <a:rPr lang="en-IN" b="1" dirty="0"/>
              <a:t>3. Spoilage:  </a:t>
            </a:r>
            <a:r>
              <a:rPr lang="en-IN" dirty="0"/>
              <a:t>Microorganisms can cause food spoilage through various mechanisms, including production of enzymes, acids, and toxins, leading to changes in taste, texture, and appearance.</a:t>
            </a:r>
          </a:p>
          <a:p>
            <a:endParaRPr lang="en-IN" dirty="0"/>
          </a:p>
        </p:txBody>
      </p:sp>
    </p:spTree>
    <p:extLst>
      <p:ext uri="{BB962C8B-B14F-4D97-AF65-F5344CB8AC3E}">
        <p14:creationId xmlns:p14="http://schemas.microsoft.com/office/powerpoint/2010/main" val="3261877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normAutofit lnSpcReduction="10000"/>
          </a:bodyPr>
          <a:lstStyle/>
          <a:p>
            <a:r>
              <a:rPr lang="en-US" b="1" dirty="0"/>
              <a:t>Central</a:t>
            </a:r>
            <a:r>
              <a:rPr lang="en-US" dirty="0"/>
              <a:t> </a:t>
            </a:r>
            <a:r>
              <a:rPr lang="en-US" b="1" dirty="0"/>
              <a:t>License: </a:t>
            </a:r>
            <a:r>
              <a:rPr lang="en-US" dirty="0"/>
              <a:t>This License is generally issued by the Central Government, to the food business operators operating in more than one state or city, companies operating as</a:t>
            </a:r>
            <a:r>
              <a:rPr lang="en-US" b="1" dirty="0">
                <a:solidFill>
                  <a:srgbClr val="002060"/>
                </a:solidFill>
              </a:rPr>
              <a:t> </a:t>
            </a:r>
            <a:r>
              <a:rPr lang="en-US" b="1" dirty="0">
                <a:solidFill>
                  <a:srgbClr val="002060"/>
                </a:solidFill>
                <a:hlinkClick r:id="rId2"/>
              </a:rPr>
              <a:t>importers or exporters</a:t>
            </a:r>
            <a:r>
              <a:rPr lang="en-US" dirty="0"/>
              <a:t> in food-related business, big manufacturers in the food and processed food-related business, food business operators working with central government agencies, ports, and airports, etc.</a:t>
            </a:r>
          </a:p>
          <a:p>
            <a:r>
              <a:rPr lang="en-US" b="1" dirty="0"/>
              <a:t>Note</a:t>
            </a:r>
            <a:r>
              <a:rPr lang="en-US" dirty="0"/>
              <a:t>: If a company involved in food or food-related business (Nutrition Supplement) is operational in different states or cities then it is essential for its head office, to apply for a central License. Along with this Central License is mandatory for a Food Business operator having an annual yield of </a:t>
            </a:r>
            <a:r>
              <a:rPr lang="en-US" dirty="0" err="1"/>
              <a:t>Rs</a:t>
            </a:r>
            <a:r>
              <a:rPr lang="en-US" dirty="0"/>
              <a:t> 20 Crores. </a:t>
            </a:r>
          </a:p>
          <a:p>
            <a:r>
              <a:rPr lang="en-US" dirty="0"/>
              <a:t> </a:t>
            </a:r>
          </a:p>
          <a:p>
            <a:endParaRPr lang="en-IN" dirty="0"/>
          </a:p>
        </p:txBody>
      </p:sp>
    </p:spTree>
    <p:extLst>
      <p:ext uri="{BB962C8B-B14F-4D97-AF65-F5344CB8AC3E}">
        <p14:creationId xmlns:p14="http://schemas.microsoft.com/office/powerpoint/2010/main" val="197182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23528" y="548680"/>
            <a:ext cx="8568952" cy="5832648"/>
          </a:xfrm>
          <a:prstGeom prst="rect">
            <a:avLst/>
          </a:prstGeom>
        </p:spPr>
      </p:pic>
    </p:spTree>
    <p:extLst>
      <p:ext uri="{BB962C8B-B14F-4D97-AF65-F5344CB8AC3E}">
        <p14:creationId xmlns:p14="http://schemas.microsoft.com/office/powerpoint/2010/main" val="4236126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eck FSSAI License Number Online | Know FSSAI Status"/>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4284824"/>
            <a:ext cx="2736304" cy="20244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251520" y="301723"/>
            <a:ext cx="8380997" cy="6007596"/>
          </a:xfrm>
          <a:prstGeom prst="rect">
            <a:avLst/>
          </a:prstGeom>
        </p:spPr>
      </p:pic>
    </p:spTree>
    <p:extLst>
      <p:ext uri="{BB962C8B-B14F-4D97-AF65-F5344CB8AC3E}">
        <p14:creationId xmlns:p14="http://schemas.microsoft.com/office/powerpoint/2010/main" val="24395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t="17710" b="18007"/>
          <a:stretch/>
        </p:blipFill>
        <p:spPr>
          <a:xfrm>
            <a:off x="323528" y="260648"/>
            <a:ext cx="8136904" cy="1884622"/>
          </a:xfrm>
          <a:prstGeom prst="rect">
            <a:avLst/>
          </a:prstGeom>
        </p:spPr>
      </p:pic>
      <p:pic>
        <p:nvPicPr>
          <p:cNvPr id="4" name="Picture 3"/>
          <p:cNvPicPr>
            <a:picLocks noChangeAspect="1"/>
          </p:cNvPicPr>
          <p:nvPr/>
        </p:nvPicPr>
        <p:blipFill>
          <a:blip r:embed="rId3"/>
          <a:stretch>
            <a:fillRect/>
          </a:stretch>
        </p:blipFill>
        <p:spPr>
          <a:xfrm>
            <a:off x="179512" y="2045796"/>
            <a:ext cx="8572500" cy="4781550"/>
          </a:xfrm>
          <a:prstGeom prst="rect">
            <a:avLst/>
          </a:prstGeom>
        </p:spPr>
      </p:pic>
    </p:spTree>
    <p:extLst>
      <p:ext uri="{BB962C8B-B14F-4D97-AF65-F5344CB8AC3E}">
        <p14:creationId xmlns:p14="http://schemas.microsoft.com/office/powerpoint/2010/main" val="292332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4067944" y="404664"/>
            <a:ext cx="4248471" cy="6098080"/>
          </a:xfrm>
          <a:prstGeom prst="rect">
            <a:avLst/>
          </a:prstGeom>
        </p:spPr>
      </p:pic>
      <p:sp>
        <p:nvSpPr>
          <p:cNvPr id="4" name="TextBox 3"/>
          <p:cNvSpPr txBox="1"/>
          <p:nvPr/>
        </p:nvSpPr>
        <p:spPr>
          <a:xfrm>
            <a:off x="899592" y="980728"/>
            <a:ext cx="2952328" cy="369332"/>
          </a:xfrm>
          <a:prstGeom prst="rect">
            <a:avLst/>
          </a:prstGeom>
          <a:noFill/>
        </p:spPr>
        <p:txBody>
          <a:bodyPr wrap="square" rtlCol="0">
            <a:spAutoFit/>
          </a:bodyPr>
          <a:lstStyle/>
          <a:p>
            <a:r>
              <a:rPr lang="en-IN" dirty="0"/>
              <a:t>Sample FSSAI  license</a:t>
            </a:r>
          </a:p>
        </p:txBody>
      </p:sp>
      <p:pic>
        <p:nvPicPr>
          <p:cNvPr id="3" name="Picture 2"/>
          <p:cNvPicPr>
            <a:picLocks noChangeAspect="1"/>
          </p:cNvPicPr>
          <p:nvPr/>
        </p:nvPicPr>
        <p:blipFill>
          <a:blip r:embed="rId3"/>
          <a:stretch>
            <a:fillRect/>
          </a:stretch>
        </p:blipFill>
        <p:spPr>
          <a:xfrm>
            <a:off x="179513" y="3573016"/>
            <a:ext cx="3456383" cy="2808312"/>
          </a:xfrm>
          <a:prstGeom prst="rect">
            <a:avLst/>
          </a:prstGeom>
        </p:spPr>
      </p:pic>
    </p:spTree>
    <p:extLst>
      <p:ext uri="{BB962C8B-B14F-4D97-AF65-F5344CB8AC3E}">
        <p14:creationId xmlns:p14="http://schemas.microsoft.com/office/powerpoint/2010/main" val="851563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6600" dirty="0"/>
              <a:t>THANK YOU </a:t>
            </a:r>
          </a:p>
        </p:txBody>
      </p:sp>
      <p:pic>
        <p:nvPicPr>
          <p:cNvPr id="3074" name="Picture 2" descr="FSSAI State License for Food Businesses | Compliance in Indi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6128" y="1447799"/>
            <a:ext cx="8260672" cy="457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05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200" b="1" dirty="0"/>
              <a:t>general principles of food microbiology</a:t>
            </a:r>
            <a:endParaRPr lang="en-IN" b="1" dirty="0"/>
          </a:p>
        </p:txBody>
      </p:sp>
      <p:sp>
        <p:nvSpPr>
          <p:cNvPr id="3" name="Content Placeholder 2"/>
          <p:cNvSpPr>
            <a:spLocks noGrp="1"/>
          </p:cNvSpPr>
          <p:nvPr>
            <p:ph idx="1"/>
          </p:nvPr>
        </p:nvSpPr>
        <p:spPr/>
        <p:txBody>
          <a:bodyPr>
            <a:normAutofit fontScale="92500" lnSpcReduction="20000"/>
          </a:bodyPr>
          <a:lstStyle/>
          <a:p>
            <a:pPr marL="114300" indent="0" algn="just">
              <a:buNone/>
            </a:pPr>
            <a:r>
              <a:rPr lang="en-IN" b="1" dirty="0"/>
              <a:t>1.Microbial Growth:  </a:t>
            </a:r>
            <a:r>
              <a:rPr lang="en-IN" dirty="0"/>
              <a:t>Microorganisms require specific conditions to grow and reproduce, including nutrients, pH, temperature, and water activity (aw). Understanding these factors helps in controlling microbial growth in food.</a:t>
            </a:r>
          </a:p>
          <a:p>
            <a:pPr marL="114300" indent="0" algn="just">
              <a:buNone/>
            </a:pPr>
            <a:endParaRPr lang="en-IN" dirty="0"/>
          </a:p>
          <a:p>
            <a:pPr marL="114300" indent="0" algn="just">
              <a:buNone/>
            </a:pPr>
            <a:r>
              <a:rPr lang="en-IN" b="1" dirty="0"/>
              <a:t>2.Types of Microorganisms:  </a:t>
            </a:r>
            <a:r>
              <a:rPr lang="en-IN" dirty="0"/>
              <a:t>Common types of microorganisms in food include bacteria, yeasts, </a:t>
            </a:r>
            <a:r>
              <a:rPr lang="en-IN" dirty="0" err="1"/>
              <a:t>molds</a:t>
            </a:r>
            <a:r>
              <a:rPr lang="en-IN" dirty="0"/>
              <a:t>, and viruses. Each has different growth requirements and impacts food differently.</a:t>
            </a:r>
          </a:p>
          <a:p>
            <a:pPr algn="just"/>
            <a:endParaRPr lang="en-IN" dirty="0"/>
          </a:p>
          <a:p>
            <a:pPr marL="114300" indent="0" algn="just">
              <a:buNone/>
            </a:pPr>
            <a:r>
              <a:rPr lang="en-IN" b="1" dirty="0"/>
              <a:t>3. Spoilage:  </a:t>
            </a:r>
            <a:r>
              <a:rPr lang="en-IN" dirty="0"/>
              <a:t>Microorganisms can cause food spoilage through various mechanisms, including production of enzymes, acids, and toxins, leading to changes in taste, texture, and appearance.</a:t>
            </a:r>
          </a:p>
          <a:p>
            <a:endParaRPr lang="en-IN" dirty="0"/>
          </a:p>
        </p:txBody>
      </p:sp>
    </p:spTree>
    <p:extLst>
      <p:ext uri="{BB962C8B-B14F-4D97-AF65-F5344CB8AC3E}">
        <p14:creationId xmlns:p14="http://schemas.microsoft.com/office/powerpoint/2010/main" val="3620991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200" b="1" dirty="0"/>
              <a:t>general principles of food microbiology</a:t>
            </a:r>
            <a:endParaRPr lang="en-IN" b="1" dirty="0"/>
          </a:p>
        </p:txBody>
      </p:sp>
      <p:sp>
        <p:nvSpPr>
          <p:cNvPr id="3" name="Content Placeholder 2"/>
          <p:cNvSpPr>
            <a:spLocks noGrp="1"/>
          </p:cNvSpPr>
          <p:nvPr>
            <p:ph idx="1"/>
          </p:nvPr>
        </p:nvSpPr>
        <p:spPr/>
        <p:txBody>
          <a:bodyPr>
            <a:normAutofit fontScale="92500" lnSpcReduction="20000"/>
          </a:bodyPr>
          <a:lstStyle/>
          <a:p>
            <a:pPr marL="114300" indent="0" algn="just">
              <a:buNone/>
            </a:pPr>
            <a:r>
              <a:rPr lang="en-IN" b="1" dirty="0"/>
              <a:t>4. Food Safety:  </a:t>
            </a:r>
            <a:r>
              <a:rPr lang="en-IN" dirty="0"/>
              <a:t>Some microorganisms can cause foodborne illnesses (food poisoning) by producing toxins or by infecting the consumer. Pathogenic bacteria like Salmonella, Listeria, and E. coli are significant concerns.</a:t>
            </a:r>
          </a:p>
          <a:p>
            <a:pPr marL="114300" indent="0" algn="just">
              <a:buNone/>
            </a:pPr>
            <a:endParaRPr lang="en-IN" dirty="0"/>
          </a:p>
          <a:p>
            <a:pPr marL="114300" indent="0" algn="just">
              <a:buNone/>
            </a:pPr>
            <a:r>
              <a:rPr lang="en-IN" b="1" dirty="0"/>
              <a:t>5. Food Preservation:  </a:t>
            </a:r>
            <a:r>
              <a:rPr lang="en-IN" dirty="0"/>
              <a:t>Techniques such as heat processing (e.g., pasteurization, sterilization), refrigeration, freezing, drying, fermentation, and use of preservatives are used to control microbial growth and extend shelf life.</a:t>
            </a:r>
          </a:p>
          <a:p>
            <a:pPr algn="just"/>
            <a:endParaRPr lang="en-IN" dirty="0"/>
          </a:p>
          <a:p>
            <a:pPr marL="114300" indent="0" algn="just">
              <a:buNone/>
            </a:pPr>
            <a:r>
              <a:rPr lang="en-IN" b="1" dirty="0"/>
              <a:t>6. HACCP (Hazard Analysis Critical Control Points):  </a:t>
            </a:r>
            <a:r>
              <a:rPr lang="en-IN" dirty="0"/>
              <a:t>A systematic preventive approach to food safety that identifies, evaluates, and controls hazards throughout the food production process.</a:t>
            </a:r>
          </a:p>
        </p:txBody>
      </p:sp>
    </p:spTree>
    <p:extLst>
      <p:ext uri="{BB962C8B-B14F-4D97-AF65-F5344CB8AC3E}">
        <p14:creationId xmlns:p14="http://schemas.microsoft.com/office/powerpoint/2010/main" val="186222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200" dirty="0"/>
              <a:t>general principles of food microbiology</a:t>
            </a:r>
            <a:endParaRPr lang="en-IN" dirty="0"/>
          </a:p>
        </p:txBody>
      </p:sp>
      <p:sp>
        <p:nvSpPr>
          <p:cNvPr id="3" name="Content Placeholder 2"/>
          <p:cNvSpPr>
            <a:spLocks noGrp="1"/>
          </p:cNvSpPr>
          <p:nvPr>
            <p:ph idx="1"/>
          </p:nvPr>
        </p:nvSpPr>
        <p:spPr/>
        <p:txBody>
          <a:bodyPr>
            <a:normAutofit fontScale="70000" lnSpcReduction="20000"/>
          </a:bodyPr>
          <a:lstStyle/>
          <a:p>
            <a:pPr marL="114300" indent="0">
              <a:buNone/>
            </a:pPr>
            <a:r>
              <a:rPr lang="en-IN" b="1" dirty="0"/>
              <a:t>7. Quality Control:  </a:t>
            </a:r>
            <a:r>
              <a:rPr lang="en-IN" dirty="0"/>
              <a:t>Microbiological testing and monitoring are essential for ensuring food safety and quality. This includes testing for pathogens, spoilage organisms, and indicators of hygiene and cleanliness.</a:t>
            </a:r>
          </a:p>
          <a:p>
            <a:endParaRPr lang="en-IN" dirty="0"/>
          </a:p>
          <a:p>
            <a:pPr marL="114300" indent="0">
              <a:buNone/>
            </a:pPr>
            <a:r>
              <a:rPr lang="en-IN" b="1" dirty="0"/>
              <a:t>8. Regulatory Standards:  </a:t>
            </a:r>
            <a:r>
              <a:rPr lang="en-IN" dirty="0"/>
              <a:t>Food microbiology is guided by national and international regulations and standards that specify acceptable levels of microorganisms, hygiene practices, and safety measures in food production and handling.</a:t>
            </a:r>
          </a:p>
          <a:p>
            <a:pPr marL="114300" indent="0">
              <a:buNone/>
            </a:pPr>
            <a:r>
              <a:rPr lang="en-IN" b="1" dirty="0"/>
              <a:t> </a:t>
            </a:r>
          </a:p>
          <a:p>
            <a:pPr marL="114300" indent="0">
              <a:buNone/>
            </a:pPr>
            <a:r>
              <a:rPr lang="en-IN" b="1" dirty="0"/>
              <a:t>9. Emerging Issues:  </a:t>
            </a:r>
            <a:r>
              <a:rPr lang="en-IN" dirty="0"/>
              <a:t>Changes in food production practices, global food trade, and consumer preferences continuously influence food microbiology. Issues such as antimicrobial resistance and novel food technologies are also areas of concern.</a:t>
            </a:r>
          </a:p>
          <a:p>
            <a:pPr marL="114300" indent="0">
              <a:buNone/>
            </a:pPr>
            <a:endParaRPr lang="en-IN" dirty="0"/>
          </a:p>
          <a:p>
            <a:pPr marL="114300" indent="0">
              <a:buNone/>
            </a:pPr>
            <a:r>
              <a:rPr lang="en-IN" b="1" dirty="0"/>
              <a:t>10.  Education and Research:  </a:t>
            </a:r>
            <a:r>
              <a:rPr lang="en-IN" dirty="0"/>
              <a:t>Ongoing research in food microbiology focuses on understanding microbial behavior, developing new preservation techniques, and improving food safety measures.</a:t>
            </a:r>
          </a:p>
          <a:p>
            <a:pPr marL="114300" indent="0">
              <a:buNone/>
            </a:pPr>
            <a:endParaRPr lang="en-IN" dirty="0"/>
          </a:p>
        </p:txBody>
      </p:sp>
    </p:spTree>
    <p:extLst>
      <p:ext uri="{BB962C8B-B14F-4D97-AF65-F5344CB8AC3E}">
        <p14:creationId xmlns:p14="http://schemas.microsoft.com/office/powerpoint/2010/main" val="3375348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Why these principles?</a:t>
            </a:r>
            <a:endParaRPr lang="en-IN" sz="2800" b="1" dirty="0"/>
          </a:p>
        </p:txBody>
      </p:sp>
      <p:sp>
        <p:nvSpPr>
          <p:cNvPr id="3" name="Content Placeholder 2"/>
          <p:cNvSpPr>
            <a:spLocks noGrp="1"/>
          </p:cNvSpPr>
          <p:nvPr>
            <p:ph idx="1"/>
          </p:nvPr>
        </p:nvSpPr>
        <p:spPr/>
        <p:txBody>
          <a:bodyPr>
            <a:normAutofit fontScale="92500" lnSpcReduction="10000"/>
          </a:bodyPr>
          <a:lstStyle/>
          <a:p>
            <a:pPr marL="114300" indent="0" algn="just">
              <a:buNone/>
            </a:pPr>
            <a:r>
              <a:rPr lang="en-US" sz="3200" dirty="0"/>
              <a:t>Understanding these principles helps food scientists, producers, and regulators ensure that food is :</a:t>
            </a:r>
          </a:p>
          <a:p>
            <a:pPr marL="114300" indent="0" algn="just">
              <a:buNone/>
            </a:pPr>
            <a:r>
              <a:rPr lang="en-US" sz="3200" b="1" dirty="0"/>
              <a:t>safe,</a:t>
            </a:r>
          </a:p>
          <a:p>
            <a:pPr marL="114300" indent="0" algn="just">
              <a:buNone/>
            </a:pPr>
            <a:r>
              <a:rPr lang="en-US" sz="3200" b="1" dirty="0"/>
              <a:t>nutritious, </a:t>
            </a:r>
          </a:p>
          <a:p>
            <a:pPr marL="114300" indent="0" algn="just">
              <a:buNone/>
            </a:pPr>
            <a:r>
              <a:rPr lang="en-US" sz="3200" b="1" dirty="0"/>
              <a:t>and of high quality </a:t>
            </a:r>
          </a:p>
          <a:p>
            <a:pPr marL="114300" indent="0" algn="just">
              <a:buNone/>
            </a:pPr>
            <a:r>
              <a:rPr lang="en-US" sz="3200" b="1" dirty="0"/>
              <a:t>throughout its production, </a:t>
            </a:r>
          </a:p>
          <a:p>
            <a:pPr marL="114300" indent="0" algn="just">
              <a:buNone/>
            </a:pPr>
            <a:r>
              <a:rPr lang="en-US" sz="3200" b="1" dirty="0"/>
              <a:t>distribution,</a:t>
            </a:r>
          </a:p>
          <a:p>
            <a:pPr marL="114300" indent="0" algn="just">
              <a:buNone/>
            </a:pPr>
            <a:r>
              <a:rPr lang="en-US" sz="3200" b="1" dirty="0"/>
              <a:t>and consumption.</a:t>
            </a:r>
            <a:endParaRPr lang="en-IN" sz="3200" b="1" dirty="0"/>
          </a:p>
        </p:txBody>
      </p:sp>
    </p:spTree>
    <p:extLst>
      <p:ext uri="{BB962C8B-B14F-4D97-AF65-F5344CB8AC3E}">
        <p14:creationId xmlns:p14="http://schemas.microsoft.com/office/powerpoint/2010/main" val="789842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Unit 3</a:t>
            </a:r>
          </a:p>
        </p:txBody>
      </p:sp>
      <p:pic>
        <p:nvPicPr>
          <p:cNvPr id="4" name="Content Placeholder 3"/>
          <p:cNvPicPr>
            <a:picLocks noGrp="1" noChangeAspect="1"/>
          </p:cNvPicPr>
          <p:nvPr>
            <p:ph idx="1"/>
          </p:nvPr>
        </p:nvPicPr>
        <p:blipFill rotWithShape="1">
          <a:blip r:embed="rId2"/>
          <a:srcRect b="33848"/>
          <a:stretch/>
        </p:blipFill>
        <p:spPr>
          <a:xfrm>
            <a:off x="78506" y="1628800"/>
            <a:ext cx="9065494" cy="5229199"/>
          </a:xfrm>
          <a:prstGeom prst="rect">
            <a:avLst/>
          </a:prstGeom>
        </p:spPr>
      </p:pic>
    </p:spTree>
    <p:extLst>
      <p:ext uri="{BB962C8B-B14F-4D97-AF65-F5344CB8AC3E}">
        <p14:creationId xmlns:p14="http://schemas.microsoft.com/office/powerpoint/2010/main" val="3442958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6106" y="408372"/>
            <a:ext cx="8878381" cy="6332996"/>
          </a:xfrm>
          <a:prstGeom prst="rect">
            <a:avLst/>
          </a:prstGeom>
        </p:spPr>
      </p:pic>
    </p:spTree>
    <p:extLst>
      <p:ext uri="{BB962C8B-B14F-4D97-AF65-F5344CB8AC3E}">
        <p14:creationId xmlns:p14="http://schemas.microsoft.com/office/powerpoint/2010/main" val="24388975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102</TotalTime>
  <Words>1075</Words>
  <Application>Microsoft Office PowerPoint</Application>
  <PresentationFormat>On-screen Show (4:3)</PresentationFormat>
  <Paragraphs>71</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Book Antiqua</vt:lpstr>
      <vt:lpstr>Century Gothic</vt:lpstr>
      <vt:lpstr>Apothecary</vt:lpstr>
      <vt:lpstr>Importance of food microbiology unit 3  biosafety </vt:lpstr>
      <vt:lpstr>definition</vt:lpstr>
      <vt:lpstr>general principles of food microbiology</vt:lpstr>
      <vt:lpstr>general principles of food microbiology</vt:lpstr>
      <vt:lpstr>general principles of food microbiology</vt:lpstr>
      <vt:lpstr>general principles of food microbiology</vt:lpstr>
      <vt:lpstr>Why these principles?</vt:lpstr>
      <vt:lpstr>Unit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LICENSES</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Importance of food microbiology</dc:title>
  <dc:creator>trilokchandran b</dc:creator>
  <cp:lastModifiedBy>Admin</cp:lastModifiedBy>
  <cp:revision>19</cp:revision>
  <dcterms:created xsi:type="dcterms:W3CDTF">2024-07-05T04:10:55Z</dcterms:created>
  <dcterms:modified xsi:type="dcterms:W3CDTF">2024-11-27T11:12:11Z</dcterms:modified>
</cp:coreProperties>
</file>